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71" r:id="rId3"/>
    <p:sldId id="268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99FF"/>
    <a:srgbClr val="02E81D"/>
    <a:srgbClr val="FF0066"/>
    <a:srgbClr val="9966F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624" y="-108"/>
      </p:cViewPr>
      <p:guideLst>
        <p:guide orient="horz" pos="2121"/>
        <p:guide pos="3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E8A2F-A436-4D87-80F8-85C0BEF5E0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khung nen\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5"/>
          <p:cNvSpPr txBox="1"/>
          <p:nvPr/>
        </p:nvSpPr>
        <p:spPr>
          <a:xfrm flipH="1">
            <a:off x="2209800" y="2362200"/>
            <a:ext cx="92627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các từ: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Chứa tiếng hiền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dịu hiền, hiền l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/>
          <p:nvPr/>
        </p:nvSpPr>
        <p:spPr>
          <a:xfrm>
            <a:off x="2286000" y="4343400"/>
            <a:ext cx="81534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Chứa tiếng ác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hung ác, ác nghiệt,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 descr="Thu Dong Nam 50"/>
          <p:cNvSpPr txBox="1"/>
          <p:nvPr/>
        </p:nvSpPr>
        <p:spPr>
          <a:xfrm>
            <a:off x="342900" y="228600"/>
            <a:ext cx="11506200" cy="124710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 wrap="square" lIns="57506" tIns="28752" rIns="57506" bIns="28752" anchor="t" anchorCtr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b="1" dirty="0">
                <a:latin typeface="Times New Roman" panose="02020603050405020304" pitchFamily="18" charset="0"/>
              </a:rPr>
              <a:t>Thứ </a:t>
            </a:r>
            <a:r>
              <a:rPr lang="vi-VN" altLang="en-US" sz="2800" b="1" dirty="0">
                <a:latin typeface="Times New Roman" panose="02020603050405020304" pitchFamily="18" charset="0"/>
              </a:rPr>
              <a:t>Năm,</a:t>
            </a:r>
            <a:r>
              <a:rPr lang="en-US" altLang="vi-VN" sz="2800" b="1" dirty="0">
                <a:latin typeface="Times New Roman" panose="02020603050405020304" pitchFamily="18" charset="0"/>
              </a:rPr>
              <a:t> ng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</a:rPr>
              <a:t>y </a:t>
            </a:r>
            <a:r>
              <a:rPr lang="vi-VN" altLang="en-US" sz="2800" b="1" dirty="0">
                <a:latin typeface="Times New Roman" panose="02020603050405020304" pitchFamily="18" charset="0"/>
              </a:rPr>
              <a:t>7</a:t>
            </a:r>
            <a:r>
              <a:rPr lang="en-US" altLang="vi-VN" sz="2800" b="1" dirty="0">
                <a:latin typeface="Times New Roman" panose="02020603050405020304" pitchFamily="18" charset="0"/>
              </a:rPr>
              <a:t> tháng </a:t>
            </a:r>
            <a:r>
              <a:rPr lang="vi-VN" altLang="en-US" sz="2800" b="1" dirty="0">
                <a:latin typeface="Times New Roman" panose="02020603050405020304" pitchFamily="18" charset="0"/>
              </a:rPr>
              <a:t>10</a:t>
            </a:r>
            <a:r>
              <a:rPr lang="en-US" altLang="vi-VN" sz="2800" b="1" dirty="0">
                <a:latin typeface="Times New Roman" panose="02020603050405020304" pitchFamily="18" charset="0"/>
              </a:rPr>
              <a:t> năm 2021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u="sng" dirty="0">
                <a:latin typeface="Times New Roman" panose="02020603050405020304" pitchFamily="18" charset="0"/>
              </a:rPr>
              <a:t>Luyện từ v</a:t>
            </a:r>
            <a:r>
              <a:rPr lang="en-US" altLang="vi-VN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u="sng" dirty="0">
                <a:latin typeface="Times New Roman" panose="02020603050405020304" pitchFamily="18" charset="0"/>
              </a:rPr>
              <a:t> câ</a:t>
            </a:r>
            <a:r>
              <a:rPr lang="vi-VN" altLang="en-US" sz="2800" u="sng" dirty="0">
                <a:latin typeface="Times New Roman" panose="02020603050405020304" pitchFamily="18" charset="0"/>
              </a:rPr>
              <a:t>u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altLang="en-US" sz="28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 RỘNG VỐN TỪ: NHÂN HẬU ĐOÀN KẾT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nen\bg_love_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7"/>
          <p:cNvSpPr txBox="1"/>
          <p:nvPr/>
        </p:nvSpPr>
        <p:spPr>
          <a:xfrm>
            <a:off x="476250" y="1676400"/>
            <a:ext cx="11239500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Xếp các từ dưới đây v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bảng theo 2 cột: 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dấu + để ghi các từ thể hiện lòng nhân hậu hoặc tinh thần đo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kết.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dấu - để ghi các từ có nghĩa trái với nhân hậu hoặc đo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kết. 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ái, 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ác, bất hòa, lục đục, hiền hậu, chia rẽ, cưu mang,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chở, phúc hậu, hung ác, độc ác, đôn hậu, đùm bọc, trung hậu, nhân từ, 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bạo.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8" descr="Thu Dong Nam 50"/>
          <p:cNvSpPr txBox="1"/>
          <p:nvPr/>
        </p:nvSpPr>
        <p:spPr>
          <a:xfrm>
            <a:off x="0" y="50800"/>
            <a:ext cx="11506200" cy="124710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 wrap="square" lIns="57506" tIns="28752" rIns="57506" bIns="28752" anchor="t" anchorCtr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b="1" dirty="0">
                <a:latin typeface="Times New Roman" panose="02020603050405020304" pitchFamily="18" charset="0"/>
              </a:rPr>
              <a:t>Thứ </a:t>
            </a:r>
            <a:r>
              <a:rPr lang="vi-VN" altLang="en-US" sz="2800" b="1" dirty="0">
                <a:latin typeface="Times New Roman" panose="02020603050405020304" pitchFamily="18" charset="0"/>
              </a:rPr>
              <a:t>Năm,</a:t>
            </a:r>
            <a:r>
              <a:rPr lang="en-US" altLang="vi-VN" sz="2800" b="1" dirty="0">
                <a:latin typeface="Times New Roman" panose="02020603050405020304" pitchFamily="18" charset="0"/>
              </a:rPr>
              <a:t> ng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</a:rPr>
              <a:t>y </a:t>
            </a:r>
            <a:r>
              <a:rPr lang="vi-VN" altLang="en-US" sz="2800" b="1" dirty="0">
                <a:latin typeface="Times New Roman" panose="02020603050405020304" pitchFamily="18" charset="0"/>
              </a:rPr>
              <a:t>7</a:t>
            </a:r>
            <a:r>
              <a:rPr lang="en-US" altLang="vi-VN" sz="2800" b="1" dirty="0">
                <a:latin typeface="Times New Roman" panose="02020603050405020304" pitchFamily="18" charset="0"/>
              </a:rPr>
              <a:t> tháng </a:t>
            </a:r>
            <a:r>
              <a:rPr lang="vi-VN" altLang="en-US" sz="2800" b="1" dirty="0">
                <a:latin typeface="Times New Roman" panose="02020603050405020304" pitchFamily="18" charset="0"/>
              </a:rPr>
              <a:t>10</a:t>
            </a:r>
            <a:r>
              <a:rPr lang="en-US" altLang="vi-VN" sz="2800" b="1" dirty="0">
                <a:latin typeface="Times New Roman" panose="02020603050405020304" pitchFamily="18" charset="0"/>
              </a:rPr>
              <a:t> năm 2021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u="sng" dirty="0">
                <a:latin typeface="Times New Roman" panose="02020603050405020304" pitchFamily="18" charset="0"/>
              </a:rPr>
              <a:t>Luyện từ v</a:t>
            </a:r>
            <a:r>
              <a:rPr lang="en-US" altLang="vi-VN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u="sng" dirty="0">
                <a:latin typeface="Times New Roman" panose="02020603050405020304" pitchFamily="18" charset="0"/>
              </a:rPr>
              <a:t> câ</a:t>
            </a:r>
            <a:r>
              <a:rPr lang="vi-VN" altLang="en-US" sz="2800" u="sng" dirty="0">
                <a:latin typeface="Times New Roman" panose="02020603050405020304" pitchFamily="18" charset="0"/>
              </a:rPr>
              <a:t>u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altLang="en-US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 RỘNG VỐN TỪ: NHÂN HẬU ĐOÀN KẾT</a:t>
            </a:r>
            <a:endParaRPr lang="en-US" altLang="vi-VN" sz="28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khung nen\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2000" y="1981200"/>
            <a:ext cx="108966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chứa tiếng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hiền dịu, hiền đức, hiền hậu, hiền hòa, hiền l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 hiền thảo, hiền từ, dịu hiền,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</a:t>
            </a:r>
            <a:r>
              <a:rPr lang="en-US" alt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hung ác, ác nghiệt, ác độc, độc ác, ác ôn, ác hại, ác khẩu, 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ác, ác liệt, ác cảm, ác mộng, ác quỷ, ác thú, tội ác,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8" descr="Thu Dong Nam 50"/>
          <p:cNvSpPr txBox="1"/>
          <p:nvPr/>
        </p:nvSpPr>
        <p:spPr>
          <a:xfrm>
            <a:off x="0" y="50800"/>
            <a:ext cx="11506200" cy="124710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 wrap="square" lIns="57506" tIns="28752" rIns="57506" bIns="28752" anchor="t" anchorCtr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b="1" dirty="0">
                <a:latin typeface="Times New Roman" panose="02020603050405020304" pitchFamily="18" charset="0"/>
              </a:rPr>
              <a:t>Thứ </a:t>
            </a:r>
            <a:r>
              <a:rPr lang="vi-VN" altLang="en-US" sz="2800" b="1" dirty="0">
                <a:latin typeface="Times New Roman" panose="02020603050405020304" pitchFamily="18" charset="0"/>
              </a:rPr>
              <a:t>Năm,</a:t>
            </a:r>
            <a:r>
              <a:rPr lang="en-US" altLang="vi-VN" sz="2800" b="1" dirty="0">
                <a:latin typeface="Times New Roman" panose="02020603050405020304" pitchFamily="18" charset="0"/>
              </a:rPr>
              <a:t> ng</a:t>
            </a: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latin typeface="Times New Roman" panose="02020603050405020304" pitchFamily="18" charset="0"/>
              </a:rPr>
              <a:t>y </a:t>
            </a:r>
            <a:r>
              <a:rPr lang="vi-VN" altLang="en-US" sz="2800" b="1" dirty="0">
                <a:latin typeface="Times New Roman" panose="02020603050405020304" pitchFamily="18" charset="0"/>
              </a:rPr>
              <a:t>7</a:t>
            </a:r>
            <a:r>
              <a:rPr lang="en-US" altLang="vi-VN" sz="2800" b="1" dirty="0">
                <a:latin typeface="Times New Roman" panose="02020603050405020304" pitchFamily="18" charset="0"/>
              </a:rPr>
              <a:t> tháng </a:t>
            </a:r>
            <a:r>
              <a:rPr lang="vi-VN" altLang="en-US" sz="2800" b="1" dirty="0">
                <a:latin typeface="Times New Roman" panose="02020603050405020304" pitchFamily="18" charset="0"/>
              </a:rPr>
              <a:t>10</a:t>
            </a:r>
            <a:r>
              <a:rPr lang="en-US" altLang="vi-VN" sz="2800" b="1" dirty="0">
                <a:latin typeface="Times New Roman" panose="02020603050405020304" pitchFamily="18" charset="0"/>
              </a:rPr>
              <a:t> năm 2021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vi-VN" sz="2800" u="sng" dirty="0">
                <a:latin typeface="Times New Roman" panose="02020603050405020304" pitchFamily="18" charset="0"/>
              </a:rPr>
              <a:t>Luyện từ v</a:t>
            </a:r>
            <a:r>
              <a:rPr lang="en-US" altLang="vi-VN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u="sng" dirty="0">
                <a:latin typeface="Times New Roman" panose="02020603050405020304" pitchFamily="18" charset="0"/>
              </a:rPr>
              <a:t> câ</a:t>
            </a:r>
            <a:r>
              <a:rPr lang="vi-VN" altLang="en-US" sz="2800" u="sng" dirty="0">
                <a:latin typeface="Times New Roman" panose="02020603050405020304" pitchFamily="18" charset="0"/>
              </a:rPr>
              <a:t>u</a:t>
            </a:r>
          </a:p>
          <a:p>
            <a:pPr algn="ctr" eaLnBrk="0" hangingPunct="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altLang="en-US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 RỘNG VỐN TỪ: NHÂN HẬU ĐOÀN KẾT</a:t>
            </a:r>
            <a:endParaRPr lang="en-US" altLang="vi-VN" sz="28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3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103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103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Table 6145"/>
          <p:cNvGraphicFramePr/>
          <p:nvPr/>
        </p:nvGraphicFramePr>
        <p:xfrm>
          <a:off x="304800" y="228600"/>
          <a:ext cx="11582400" cy="5638840"/>
        </p:xfrm>
        <a:graphic>
          <a:graphicData uri="http://schemas.openxmlformats.org/drawingml/2006/table">
            <a:tbl>
              <a:tblPr/>
              <a:tblGrid>
                <a:gridCol w="2590800"/>
                <a:gridCol w="4267200"/>
                <a:gridCol w="4724400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5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5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6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6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hậu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nhân từ,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độc ác,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</a:tr>
              <a:tr h="2286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kết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đùm bọc,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chia rẽ,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/>
        </p:nvGraphicFramePr>
        <p:xfrm>
          <a:off x="152400" y="228600"/>
          <a:ext cx="11887200" cy="6426200"/>
        </p:xfrm>
        <a:graphic>
          <a:graphicData uri="http://schemas.openxmlformats.org/drawingml/2006/table">
            <a:tbl>
              <a:tblPr/>
              <a:tblGrid>
                <a:gridCol w="3252788"/>
                <a:gridCol w="4597400"/>
                <a:gridCol w="4037012"/>
              </a:tblGrid>
              <a:tr h="10493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4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4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5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5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3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hậu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nhân từ,</a:t>
                      </a:r>
                    </a:p>
                    <a:p>
                      <a:pPr lvl="0" algn="just" eaLnBrk="1" hangingPunct="1">
                        <a:buNone/>
                      </a:pPr>
                      <a:endParaRPr lang="en-US" alt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độc ác,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</a:tr>
              <a:tr h="2103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4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kết</a:t>
                      </a:r>
                      <a:endParaRPr lang="en-US" alt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đùm bọc,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just" eaLnBrk="1" hangingPunct="1">
                        <a:buNone/>
                      </a:pPr>
                      <a:endParaRPr lang="en-US" alt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.VnTime" panose="020B7200000000000000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chia rẽ,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4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3392488" y="2057400"/>
            <a:ext cx="3962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ái, hiền hậu, phúc hậu, đôn hậu, trung hậu</a:t>
            </a:r>
            <a:endParaRPr lang="vi-VN" altLang="x-none" sz="36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2209800"/>
            <a:ext cx="37338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ác, hung ác,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bạo.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3429000" y="53340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cưu mang, che chở.</a:t>
            </a:r>
            <a:endParaRPr lang="vi-VN" altLang="x-none" sz="36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8039100" y="5356225"/>
            <a:ext cx="396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hòa, lục đục.</a:t>
            </a:r>
            <a:endParaRPr lang="vi-VN" altLang="x-none" sz="36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/>
          <p:nvPr/>
        </p:nvSpPr>
        <p:spPr>
          <a:xfrm>
            <a:off x="609600" y="990600"/>
            <a:ext cx="11430000" cy="50158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chọn từ ngữ 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ngoặc đơn (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đất, cọp, bụt, chị em gái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điền v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trống để 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chỉnh các th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ngữ dưới đây.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eriod"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Hiền như 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eriod"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như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eriod"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Dữ như 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eriod"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nhau như 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5005" y="3567430"/>
            <a:ext cx="1143000" cy="5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6755" y="4154805"/>
            <a:ext cx="1143000" cy="5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4789805"/>
            <a:ext cx="1143000" cy="5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 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305425"/>
            <a:ext cx="2438400" cy="5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ot HongKong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67734" y="6088064"/>
            <a:ext cx="1205653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kết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thúc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vui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vẻ</a:t>
            </a:r>
            <a:r>
              <a:rPr lang="en-US" altLang="en-US" sz="4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66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357</Words>
  <Application>Microsoft Office PowerPoint</Application>
  <PresentationFormat>Custom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MERCURY</cp:lastModifiedBy>
  <cp:revision>60</cp:revision>
  <dcterms:created xsi:type="dcterms:W3CDTF">2009-09-22T13:00:00Z</dcterms:created>
  <dcterms:modified xsi:type="dcterms:W3CDTF">2021-10-06T08:51:56Z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19DEE236BCC94BD8A13DA08924E6B306</vt:lpwstr>
  </property>
  <property fmtid="{D5CDD505-2E9C-101B-9397-08002B2CF9AE}" pid="3" name="KSOProductBuildVer">
    <vt:lpwstr>1033-11.2.0.10323</vt:lpwstr>
  </property>
</Properties>
</file>